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BDC38-7120-48F9-B341-26DACCB05502}" type="datetimeFigureOut">
              <a:rPr lang="th-TH" smtClean="0"/>
              <a:t>14/05/64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65F8-8FEE-48EF-873E-E0433B54BC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46811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BDC38-7120-48F9-B341-26DACCB05502}" type="datetimeFigureOut">
              <a:rPr lang="th-TH" smtClean="0"/>
              <a:t>14/05/64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65F8-8FEE-48EF-873E-E0433B54BC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79720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BDC38-7120-48F9-B341-26DACCB05502}" type="datetimeFigureOut">
              <a:rPr lang="th-TH" smtClean="0"/>
              <a:t>14/05/64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65F8-8FEE-48EF-873E-E0433B54BC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46152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BDC38-7120-48F9-B341-26DACCB05502}" type="datetimeFigureOut">
              <a:rPr lang="th-TH" smtClean="0"/>
              <a:t>14/05/64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65F8-8FEE-48EF-873E-E0433B54BC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96041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BDC38-7120-48F9-B341-26DACCB05502}" type="datetimeFigureOut">
              <a:rPr lang="th-TH" smtClean="0"/>
              <a:t>14/05/64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65F8-8FEE-48EF-873E-E0433B54BC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84440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BDC38-7120-48F9-B341-26DACCB05502}" type="datetimeFigureOut">
              <a:rPr lang="th-TH" smtClean="0"/>
              <a:t>14/05/64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65F8-8FEE-48EF-873E-E0433B54BC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84650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BDC38-7120-48F9-B341-26DACCB05502}" type="datetimeFigureOut">
              <a:rPr lang="th-TH" smtClean="0"/>
              <a:t>14/05/64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65F8-8FEE-48EF-873E-E0433B54BC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89777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BDC38-7120-48F9-B341-26DACCB05502}" type="datetimeFigureOut">
              <a:rPr lang="th-TH" smtClean="0"/>
              <a:t>14/05/64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65F8-8FEE-48EF-873E-E0433B54BC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940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BDC38-7120-48F9-B341-26DACCB05502}" type="datetimeFigureOut">
              <a:rPr lang="th-TH" smtClean="0"/>
              <a:t>14/05/64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65F8-8FEE-48EF-873E-E0433B54BC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81188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BDC38-7120-48F9-B341-26DACCB05502}" type="datetimeFigureOut">
              <a:rPr lang="th-TH" smtClean="0"/>
              <a:t>14/05/64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65F8-8FEE-48EF-873E-E0433B54BC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1498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BDC38-7120-48F9-B341-26DACCB05502}" type="datetimeFigureOut">
              <a:rPr lang="th-TH" smtClean="0"/>
              <a:t>14/05/64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65F8-8FEE-48EF-873E-E0433B54BC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829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BDC38-7120-48F9-B341-26DACCB05502}" type="datetimeFigureOut">
              <a:rPr lang="th-TH" smtClean="0"/>
              <a:t>14/05/64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B65F8-8FEE-48EF-873E-E0433B54BC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29194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827584" y="-243408"/>
            <a:ext cx="7772400" cy="7200800"/>
          </a:xfrm>
        </p:spPr>
        <p:txBody>
          <a:bodyPr>
            <a:normAutofit/>
          </a:bodyPr>
          <a:lstStyle/>
          <a:p>
            <a:pPr algn="l"/>
            <a:r>
              <a:rPr lang="th-TH" b="1" dirty="0" smtClean="0"/>
              <a:t>         </a:t>
            </a:r>
            <a:r>
              <a:rPr lang="th-TH" sz="4800" b="1" dirty="0" smtClean="0"/>
              <a:t>สิทธิประโยชน์ช่วงโรคระบาด โควิด 19</a:t>
            </a:r>
            <a:br>
              <a:rPr lang="th-TH" sz="4800" b="1" dirty="0" smtClean="0"/>
            </a:br>
            <a:r>
              <a:rPr lang="th-TH" sz="4800" dirty="0" smtClean="0"/>
              <a:t/>
            </a:r>
            <a:br>
              <a:rPr lang="th-TH" sz="4800" dirty="0" smtClean="0"/>
            </a:br>
            <a:r>
              <a:rPr lang="th-TH" b="1" dirty="0" smtClean="0"/>
              <a:t>1  </a:t>
            </a:r>
            <a:r>
              <a:rPr lang="th-TH" b="1" dirty="0" smtClean="0">
                <a:solidFill>
                  <a:srgbClr val="C00000"/>
                </a:solidFill>
              </a:rPr>
              <a:t>กรณีเจ็บป่วย </a:t>
            </a:r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b="1" dirty="0" smtClean="0"/>
              <a:t>    - </a:t>
            </a:r>
            <a:r>
              <a:rPr lang="th-TH" b="1" i="1" dirty="0" smtClean="0"/>
              <a:t>การรับบริการทางการแพทย์</a:t>
            </a:r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b="1" dirty="0"/>
              <a:t> </a:t>
            </a:r>
            <a:r>
              <a:rPr lang="th-TH" b="1" dirty="0" smtClean="0"/>
              <a:t>   - </a:t>
            </a:r>
            <a:r>
              <a:rPr lang="th-TH" b="1" i="1" dirty="0" smtClean="0"/>
              <a:t>เงินทดแทนการขาดรายได้</a:t>
            </a:r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b="1" dirty="0" smtClean="0"/>
              <a:t>2  </a:t>
            </a:r>
            <a:r>
              <a:rPr lang="th-TH" b="1" dirty="0" smtClean="0">
                <a:solidFill>
                  <a:srgbClr val="0070C0"/>
                </a:solidFill>
              </a:rPr>
              <a:t>กรณีว่างงาน</a:t>
            </a:r>
            <a:br>
              <a:rPr lang="th-TH" b="1" dirty="0" smtClean="0">
                <a:solidFill>
                  <a:srgbClr val="0070C0"/>
                </a:solidFill>
              </a:rPr>
            </a:br>
            <a:r>
              <a:rPr lang="th-TH" b="1" dirty="0"/>
              <a:t> </a:t>
            </a:r>
            <a:r>
              <a:rPr lang="th-TH" b="1" dirty="0" smtClean="0"/>
              <a:t>   -  </a:t>
            </a:r>
            <a:r>
              <a:rPr lang="th-TH" b="1" i="1" dirty="0" smtClean="0"/>
              <a:t>เหตุสุดวิสัย</a:t>
            </a:r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b="1" dirty="0"/>
              <a:t> </a:t>
            </a:r>
            <a:r>
              <a:rPr lang="th-TH" b="1" dirty="0" smtClean="0"/>
              <a:t>   -  </a:t>
            </a:r>
            <a:r>
              <a:rPr lang="th-TH" b="1" i="1" dirty="0" smtClean="0"/>
              <a:t>เลิกจ้าง</a:t>
            </a:r>
            <a:br>
              <a:rPr lang="th-TH" b="1" i="1" dirty="0" smtClean="0"/>
            </a:br>
            <a:r>
              <a:rPr lang="th-TH" b="1" dirty="0"/>
              <a:t> </a:t>
            </a:r>
            <a:r>
              <a:rPr lang="th-TH" b="1" dirty="0" smtClean="0"/>
              <a:t>   -  </a:t>
            </a:r>
            <a:r>
              <a:rPr lang="th-TH" b="1" i="1" dirty="0" smtClean="0"/>
              <a:t>ลาออก  </a:t>
            </a:r>
            <a:endParaRPr lang="th-TH" b="1" i="1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 flipV="1">
            <a:off x="1187624" y="6741367"/>
            <a:ext cx="6400800" cy="45719"/>
          </a:xfrm>
        </p:spPr>
        <p:txBody>
          <a:bodyPr>
            <a:normAutofit fontScale="25000" lnSpcReduction="20000"/>
          </a:bodyPr>
          <a:lstStyle/>
          <a:p>
            <a:endParaRPr lang="th-TH" dirty="0"/>
          </a:p>
        </p:txBody>
      </p:sp>
      <p:pic>
        <p:nvPicPr>
          <p:cNvPr id="2050" name="Picture 2" descr="C:\Users\win7\Desktop\351a228ccc9afe3f00fba554d1388f0f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268760"/>
            <a:ext cx="2448272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win7\Desktop\mai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509120"/>
            <a:ext cx="4032448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863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16632"/>
            <a:ext cx="9057184" cy="6034682"/>
          </a:xfrm>
        </p:spPr>
        <p:txBody>
          <a:bodyPr>
            <a:normAutofit fontScale="90000"/>
          </a:bodyPr>
          <a:lstStyle/>
          <a:p>
            <a:pPr algn="l"/>
            <a:r>
              <a:rPr lang="th-TH" sz="4900" b="1" dirty="0" smtClean="0"/>
              <a:t>                   กรณีเจ็บป่วยช่วงโรคระบาด โควิด 19</a:t>
            </a:r>
            <a:br>
              <a:rPr lang="th-TH" sz="4900" b="1" dirty="0" smtClean="0"/>
            </a:br>
            <a:r>
              <a:rPr lang="th-TH" sz="4000" b="1" u="sng" dirty="0" smtClean="0"/>
              <a:t>การบริการทางการแพทย์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>1.   </a:t>
            </a:r>
            <a:r>
              <a:rPr lang="th-TH" b="1" u="sng" dirty="0" smtClean="0">
                <a:solidFill>
                  <a:srgbClr val="FF0000"/>
                </a:solidFill>
              </a:rPr>
              <a:t>กลุ่มเสี่ยง (มีอาการ)</a:t>
            </a:r>
            <a:br>
              <a:rPr lang="th-TH" b="1" u="sng" dirty="0" smtClean="0">
                <a:solidFill>
                  <a:srgbClr val="FF0000"/>
                </a:solidFill>
              </a:rPr>
            </a:br>
            <a:r>
              <a:rPr lang="th-TH" dirty="0">
                <a:solidFill>
                  <a:srgbClr val="FF0000"/>
                </a:solidFill>
              </a:rPr>
              <a:t> </a:t>
            </a:r>
            <a:r>
              <a:rPr lang="th-TH" dirty="0" smtClean="0">
                <a:solidFill>
                  <a:srgbClr val="FF0000"/>
                </a:solidFill>
              </a:rPr>
              <a:t>     </a:t>
            </a:r>
            <a:r>
              <a:rPr lang="th-TH" sz="3600" b="1" i="1" u="sng" dirty="0" smtClean="0"/>
              <a:t>ผลตรวจเป็น </a:t>
            </a:r>
            <a:r>
              <a:rPr lang="th-TH" sz="3600" b="1" i="1" u="sng" dirty="0" smtClean="0">
                <a:solidFill>
                  <a:srgbClr val="C00000"/>
                </a:solidFill>
              </a:rPr>
              <a:t>บวก</a:t>
            </a:r>
            <a:r>
              <a:rPr lang="th-TH" sz="3600" i="1" dirty="0" smtClean="0"/>
              <a:t/>
            </a:r>
            <a:br>
              <a:rPr lang="th-TH" sz="3600" i="1" dirty="0" smtClean="0"/>
            </a:br>
            <a:r>
              <a:rPr lang="th-TH" sz="3600" dirty="0"/>
              <a:t> </a:t>
            </a:r>
            <a:r>
              <a:rPr lang="th-TH" sz="3600" dirty="0" smtClean="0"/>
              <a:t>            </a:t>
            </a:r>
            <a:r>
              <a:rPr lang="th-TH" sz="3600" b="1" dirty="0" smtClean="0"/>
              <a:t>ใช้สิทธิ รพ ตามสิทธิ  </a:t>
            </a:r>
            <a:r>
              <a:rPr lang="th-TH" sz="3600" b="1" i="1" dirty="0" smtClean="0">
                <a:solidFill>
                  <a:srgbClr val="C00000"/>
                </a:solidFill>
              </a:rPr>
              <a:t>ฟรี</a:t>
            </a:r>
            <a:r>
              <a:rPr lang="th-TH" sz="3600" b="1" dirty="0" smtClean="0"/>
              <a:t>  (</a:t>
            </a:r>
            <a:r>
              <a:rPr lang="th-TH" sz="3600" b="1" dirty="0" err="1" smtClean="0"/>
              <a:t>สปส</a:t>
            </a:r>
            <a:r>
              <a:rPr lang="th-TH" sz="3600" b="1" dirty="0" smtClean="0"/>
              <a:t> จ่าย รพ ตามอัตราโควิด)</a:t>
            </a:r>
            <a:br>
              <a:rPr lang="th-TH" sz="3600" b="1" dirty="0" smtClean="0"/>
            </a:br>
            <a:r>
              <a:rPr lang="th-TH" sz="3600" dirty="0" smtClean="0"/>
              <a:t>             </a:t>
            </a:r>
            <a:r>
              <a:rPr lang="th-TH" sz="3600" b="1" dirty="0" smtClean="0"/>
              <a:t>ไม่ใช่รพ ตามสิทธิ  </a:t>
            </a:r>
            <a:r>
              <a:rPr lang="th-TH" sz="3600" b="1" i="1" dirty="0" smtClean="0">
                <a:solidFill>
                  <a:srgbClr val="C00000"/>
                </a:solidFill>
              </a:rPr>
              <a:t>ฟรี</a:t>
            </a:r>
            <a:r>
              <a:rPr lang="th-TH" sz="3600" b="1" dirty="0" smtClean="0"/>
              <a:t> </a:t>
            </a:r>
            <a:r>
              <a:rPr lang="th-TH" sz="2800" b="1" dirty="0" smtClean="0"/>
              <a:t>(รพ รัฐบาลตั้งเบิกในระบบ </a:t>
            </a:r>
            <a:r>
              <a:rPr lang="th-TH" sz="2800" b="1" dirty="0" err="1" smtClean="0"/>
              <a:t>สปสช</a:t>
            </a:r>
            <a:r>
              <a:rPr lang="th-TH" sz="2800" b="1" dirty="0" smtClean="0"/>
              <a:t> / รพ เอกชน ตั้งเบิก</a:t>
            </a:r>
            <a:br>
              <a:rPr lang="th-TH" sz="2800" b="1" dirty="0" smtClean="0"/>
            </a:br>
            <a:r>
              <a:rPr lang="th-TH" sz="2800" b="1" dirty="0"/>
              <a:t> </a:t>
            </a:r>
            <a:r>
              <a:rPr lang="th-TH" sz="2800" b="1" dirty="0" smtClean="0"/>
              <a:t>    </a:t>
            </a:r>
            <a:r>
              <a:rPr lang="th-TH" sz="3600" dirty="0" smtClean="0"/>
              <a:t>                                               </a:t>
            </a:r>
            <a:r>
              <a:rPr lang="th-TH" sz="2800" b="1" dirty="0" smtClean="0"/>
              <a:t>ในระบบ  </a:t>
            </a:r>
            <a:r>
              <a:rPr lang="en-US" sz="2000" b="1" dirty="0" err="1" smtClean="0"/>
              <a:t>ucep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covid</a:t>
            </a:r>
            <a:r>
              <a:rPr lang="en-US" sz="2000" b="1" dirty="0" smtClean="0"/>
              <a:t> 19</a:t>
            </a:r>
            <a:r>
              <a:rPr lang="th-TH" sz="2800" dirty="0" smtClean="0"/>
              <a:t>)</a:t>
            </a:r>
            <a:br>
              <a:rPr lang="th-TH" sz="2800" dirty="0" smtClean="0"/>
            </a:br>
            <a:r>
              <a:rPr lang="th-TH" sz="2800" dirty="0"/>
              <a:t> </a:t>
            </a:r>
            <a:r>
              <a:rPr lang="th-TH" sz="2800" dirty="0" smtClean="0"/>
              <a:t>          </a:t>
            </a:r>
            <a:r>
              <a:rPr lang="th-TH" sz="3600" b="1" i="1" u="sng" dirty="0" smtClean="0"/>
              <a:t>ผลตรวจเป็น </a:t>
            </a:r>
            <a:r>
              <a:rPr lang="th-TH" sz="3600" b="1" i="1" u="sng" dirty="0" smtClean="0">
                <a:solidFill>
                  <a:srgbClr val="00B050"/>
                </a:solidFill>
              </a:rPr>
              <a:t>ลบ</a:t>
            </a:r>
            <a:r>
              <a:rPr lang="th-TH" sz="3600" b="1" i="1" dirty="0" smtClean="0"/>
              <a:t/>
            </a:r>
            <a:br>
              <a:rPr lang="th-TH" sz="3600" b="1" i="1" dirty="0" smtClean="0"/>
            </a:br>
            <a:r>
              <a:rPr lang="th-TH" sz="3600" dirty="0"/>
              <a:t> </a:t>
            </a:r>
            <a:r>
              <a:rPr lang="th-TH" sz="3600" dirty="0" smtClean="0"/>
              <a:t>             </a:t>
            </a:r>
            <a:r>
              <a:rPr lang="th-TH" sz="3600" b="1" dirty="0" smtClean="0"/>
              <a:t>ใช้สิทธิ รพ ตามสิทธิ  </a:t>
            </a:r>
            <a:r>
              <a:rPr lang="th-TH" sz="3600" b="1" i="1" dirty="0" smtClean="0">
                <a:solidFill>
                  <a:srgbClr val="C00000"/>
                </a:solidFill>
              </a:rPr>
              <a:t>ฟรี</a:t>
            </a:r>
            <a:r>
              <a:rPr lang="th-TH" sz="3600" b="1" dirty="0" smtClean="0"/>
              <a:t>  (</a:t>
            </a:r>
            <a:r>
              <a:rPr lang="th-TH" sz="3600" b="1" dirty="0" err="1" smtClean="0"/>
              <a:t>สปส</a:t>
            </a:r>
            <a:r>
              <a:rPr lang="th-TH" sz="3600" b="1" dirty="0" smtClean="0"/>
              <a:t>  เหมาจ่ายให้ทุกปีอยู่แล้ว)</a:t>
            </a:r>
            <a:br>
              <a:rPr lang="th-TH" sz="3600" b="1" dirty="0" smtClean="0"/>
            </a:br>
            <a:r>
              <a:rPr lang="th-TH" sz="3600" b="1" dirty="0"/>
              <a:t> </a:t>
            </a:r>
            <a:r>
              <a:rPr lang="th-TH" sz="3600" b="1" dirty="0" smtClean="0"/>
              <a:t>             ไม่ใช่ รพ ตามสิทธิ   </a:t>
            </a:r>
            <a:r>
              <a:rPr lang="th-TH" sz="3100" b="1" dirty="0" smtClean="0"/>
              <a:t>(ให้ รพ ตั้งเบิกกรณีฉุกเฉิน 72  ชั่วโมง และแจ้ง รพ</a:t>
            </a:r>
            <a:r>
              <a:rPr lang="th-TH" sz="3600" b="1" dirty="0" smtClean="0"/>
              <a:t/>
            </a:r>
            <a:br>
              <a:rPr lang="th-TH" sz="3600" b="1" dirty="0" smtClean="0"/>
            </a:br>
            <a:r>
              <a:rPr lang="th-TH" sz="3600" b="1" dirty="0"/>
              <a:t> </a:t>
            </a:r>
            <a:r>
              <a:rPr lang="th-TH" sz="3600" b="1" dirty="0" smtClean="0"/>
              <a:t>                                               </a:t>
            </a:r>
            <a:r>
              <a:rPr lang="th-TH" sz="3100" b="1" dirty="0" smtClean="0"/>
              <a:t>ตามสิทธิ)</a:t>
            </a:r>
            <a:endParaRPr lang="th-TH" sz="3100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 flipV="1">
            <a:off x="457200" y="6126163"/>
            <a:ext cx="8229600" cy="327173"/>
          </a:xfrm>
        </p:spPr>
        <p:txBody>
          <a:bodyPr>
            <a:normAutofit fontScale="55000" lnSpcReduction="20000"/>
          </a:bodyPr>
          <a:lstStyle/>
          <a:p>
            <a:endParaRPr lang="th-TH" dirty="0"/>
          </a:p>
        </p:txBody>
      </p:sp>
      <p:pic>
        <p:nvPicPr>
          <p:cNvPr id="1026" name="Picture 2" descr="C:\Users\win7\Desktop\9f90a062-007f-4c48-bc9b-dd7fa933ff8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196752"/>
            <a:ext cx="3240360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960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95590" y="-171400"/>
            <a:ext cx="8604448" cy="7272808"/>
          </a:xfrm>
        </p:spPr>
        <p:txBody>
          <a:bodyPr>
            <a:normAutofit/>
          </a:bodyPr>
          <a:lstStyle/>
          <a:p>
            <a:pPr algn="l"/>
            <a:r>
              <a:rPr lang="th-TH" sz="4000" b="1" u="sng" dirty="0" smtClean="0"/>
              <a:t>การบริการทางการแพทย์</a:t>
            </a:r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b="1" dirty="0" smtClean="0"/>
              <a:t>2.  </a:t>
            </a:r>
            <a:r>
              <a:rPr lang="th-TH" b="1" u="sng" dirty="0" smtClean="0">
                <a:solidFill>
                  <a:srgbClr val="FF0000"/>
                </a:solidFill>
              </a:rPr>
              <a:t>กลุ่มเสี่ยง </a:t>
            </a:r>
            <a:r>
              <a:rPr lang="th-TH" sz="4000" b="1" u="sng" dirty="0" smtClean="0">
                <a:solidFill>
                  <a:srgbClr val="00B050"/>
                </a:solidFill>
              </a:rPr>
              <a:t>(ไม่มีอาการ)</a:t>
            </a:r>
            <a:br>
              <a:rPr lang="th-TH" sz="4000" b="1" u="sng" dirty="0" smtClean="0">
                <a:solidFill>
                  <a:srgbClr val="00B050"/>
                </a:solidFill>
              </a:rPr>
            </a:br>
            <a:r>
              <a:rPr lang="th-TH" sz="2400" b="1" dirty="0"/>
              <a:t> </a:t>
            </a:r>
            <a:r>
              <a:rPr lang="th-TH" sz="2400" b="1" dirty="0" smtClean="0"/>
              <a:t>    </a:t>
            </a:r>
            <a:r>
              <a:rPr lang="th-TH" sz="3600" b="1" i="1" u="sng" dirty="0" smtClean="0"/>
              <a:t>ผลตรวจเป็น </a:t>
            </a:r>
            <a:r>
              <a:rPr lang="th-TH" sz="3600" b="1" i="1" u="sng" dirty="0" smtClean="0">
                <a:solidFill>
                  <a:srgbClr val="C00000"/>
                </a:solidFill>
              </a:rPr>
              <a:t>บวก</a:t>
            </a:r>
            <a:r>
              <a:rPr lang="th-TH" sz="3600" b="1" u="sng" dirty="0" smtClean="0"/>
              <a:t/>
            </a:r>
            <a:br>
              <a:rPr lang="th-TH" sz="3600" b="1" u="sng" dirty="0" smtClean="0"/>
            </a:br>
            <a:r>
              <a:rPr lang="th-TH" sz="2400" b="1" dirty="0"/>
              <a:t> </a:t>
            </a:r>
            <a:r>
              <a:rPr lang="th-TH" sz="2400" b="1" dirty="0" smtClean="0"/>
              <a:t>         </a:t>
            </a:r>
            <a:r>
              <a:rPr lang="th-TH" sz="3200" b="1" dirty="0" smtClean="0"/>
              <a:t>ใช้สิทธิ  รพ ตามสิทธิ  </a:t>
            </a:r>
            <a:r>
              <a:rPr lang="th-TH" sz="3200" b="1" i="1" dirty="0" smtClean="0">
                <a:solidFill>
                  <a:srgbClr val="FF0000"/>
                </a:solidFill>
              </a:rPr>
              <a:t>ฟรี</a:t>
            </a:r>
            <a:r>
              <a:rPr lang="th-TH" sz="3200" b="1" dirty="0" smtClean="0"/>
              <a:t> </a:t>
            </a:r>
            <a:r>
              <a:rPr lang="th-TH" sz="2800" b="1" dirty="0" smtClean="0"/>
              <a:t>(</a:t>
            </a:r>
            <a:r>
              <a:rPr lang="th-TH" sz="2800" b="1" dirty="0" err="1" smtClean="0"/>
              <a:t>สปส</a:t>
            </a:r>
            <a:r>
              <a:rPr lang="th-TH" sz="2800" b="1" dirty="0" smtClean="0"/>
              <a:t> จ่าย รพ ตามอัตราโควิด)</a:t>
            </a:r>
            <a:br>
              <a:rPr lang="th-TH" sz="2800" b="1" dirty="0" smtClean="0"/>
            </a:br>
            <a:r>
              <a:rPr lang="th-TH" sz="2400" b="1" dirty="0"/>
              <a:t> </a:t>
            </a:r>
            <a:r>
              <a:rPr lang="th-TH" sz="2400" b="1" dirty="0" smtClean="0"/>
              <a:t>          </a:t>
            </a:r>
            <a:r>
              <a:rPr lang="th-TH" sz="3200" b="1" dirty="0" smtClean="0"/>
              <a:t>ไม่ใช่ รพ ตามสิทธิ </a:t>
            </a:r>
            <a:r>
              <a:rPr lang="th-TH" sz="3200" b="1" i="1" dirty="0" smtClean="0">
                <a:solidFill>
                  <a:srgbClr val="FF0000"/>
                </a:solidFill>
              </a:rPr>
              <a:t>ฟรี </a:t>
            </a:r>
            <a:r>
              <a:rPr lang="th-TH" sz="2800" b="1" dirty="0" smtClean="0"/>
              <a:t>( รพ รัฐบาล ตั้งเบิกในระบบ </a:t>
            </a:r>
            <a:r>
              <a:rPr lang="th-TH" sz="2800" b="1" dirty="0" err="1" smtClean="0"/>
              <a:t>สปสช</a:t>
            </a:r>
            <a:r>
              <a:rPr lang="th-TH" sz="2800" b="1" dirty="0" smtClean="0"/>
              <a:t> รพ เอกชน ตั้ง</a:t>
            </a:r>
            <a:br>
              <a:rPr lang="th-TH" sz="2800" b="1" dirty="0" smtClean="0"/>
            </a:br>
            <a:r>
              <a:rPr lang="th-TH" sz="2800" b="1" dirty="0"/>
              <a:t> </a:t>
            </a:r>
            <a:r>
              <a:rPr lang="th-TH" sz="2800" b="1" dirty="0" smtClean="0"/>
              <a:t>                                                      เบิกในระบบ </a:t>
            </a:r>
            <a:r>
              <a:rPr lang="en-US" sz="2000" b="1" dirty="0" err="1" smtClean="0"/>
              <a:t>ucep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covid</a:t>
            </a:r>
            <a:r>
              <a:rPr lang="en-US" sz="2000" b="1" dirty="0" smtClean="0"/>
              <a:t> 19</a:t>
            </a:r>
            <a:r>
              <a:rPr lang="th-TH" sz="2400" b="1" dirty="0" smtClean="0"/>
              <a:t>)</a:t>
            </a:r>
            <a:br>
              <a:rPr lang="th-TH" sz="2400" b="1" dirty="0" smtClean="0"/>
            </a:br>
            <a:r>
              <a:rPr lang="th-TH" sz="2400" b="1" dirty="0"/>
              <a:t> </a:t>
            </a:r>
            <a:r>
              <a:rPr lang="th-TH" sz="2400" b="1" dirty="0" smtClean="0"/>
              <a:t>    </a:t>
            </a:r>
            <a:r>
              <a:rPr lang="th-TH" sz="3600" b="1" i="1" u="sng" dirty="0" smtClean="0"/>
              <a:t>ผลตรวจเป็น </a:t>
            </a:r>
            <a:r>
              <a:rPr lang="th-TH" sz="3600" b="1" i="1" u="sng" dirty="0" smtClean="0">
                <a:solidFill>
                  <a:srgbClr val="00B050"/>
                </a:solidFill>
              </a:rPr>
              <a:t>ลบ</a:t>
            </a:r>
            <a:r>
              <a:rPr lang="th-TH" sz="3600" dirty="0" smtClean="0">
                <a:solidFill>
                  <a:srgbClr val="00B050"/>
                </a:solidFill>
              </a:rPr>
              <a:t>     </a:t>
            </a:r>
            <a:br>
              <a:rPr lang="th-TH" sz="3600" dirty="0" smtClean="0">
                <a:solidFill>
                  <a:srgbClr val="00B050"/>
                </a:solidFill>
              </a:rPr>
            </a:br>
            <a:r>
              <a:rPr lang="th-TH" sz="3600" dirty="0">
                <a:solidFill>
                  <a:srgbClr val="00B050"/>
                </a:solidFill>
              </a:rPr>
              <a:t> </a:t>
            </a:r>
            <a:r>
              <a:rPr lang="th-TH" sz="3600" dirty="0" smtClean="0">
                <a:solidFill>
                  <a:srgbClr val="00B050"/>
                </a:solidFill>
              </a:rPr>
              <a:t>        </a:t>
            </a:r>
            <a:r>
              <a:rPr lang="th-TH" sz="3200" b="1" dirty="0" smtClean="0"/>
              <a:t>ใช้สิทธิ รพ ตามสิทธิ  ถ้าแพทย์มีความเห็นสอบสวนโรค </a:t>
            </a:r>
            <a:r>
              <a:rPr lang="th-TH" sz="2800" b="1" dirty="0" smtClean="0"/>
              <a:t>(</a:t>
            </a:r>
            <a:r>
              <a:rPr lang="th-TH" sz="2800" b="1" dirty="0" err="1" smtClean="0"/>
              <a:t>สปส</a:t>
            </a:r>
            <a:r>
              <a:rPr lang="th-TH" sz="2800" b="1" dirty="0" smtClean="0"/>
              <a:t> จ่าย รพ </a:t>
            </a:r>
            <a:br>
              <a:rPr lang="th-TH" sz="2800" b="1" dirty="0" smtClean="0"/>
            </a:br>
            <a:r>
              <a:rPr lang="th-TH" sz="2800" b="1" dirty="0"/>
              <a:t> </a:t>
            </a:r>
            <a:r>
              <a:rPr lang="th-TH" sz="2800" b="1" dirty="0" smtClean="0"/>
              <a:t>                                                  ตามอัตราโควิด)  </a:t>
            </a:r>
            <a:br>
              <a:rPr lang="th-TH" sz="2800" b="1" dirty="0" smtClean="0"/>
            </a:br>
            <a:r>
              <a:rPr lang="th-TH" sz="2800" b="1" dirty="0"/>
              <a:t> </a:t>
            </a:r>
            <a:r>
              <a:rPr lang="th-TH" sz="2800" b="1" dirty="0" smtClean="0"/>
              <a:t>           </a:t>
            </a:r>
            <a:r>
              <a:rPr lang="th-TH" sz="3200" b="1" dirty="0" smtClean="0"/>
              <a:t>ไม่ใช่  รพ ตามสิทธิ  ถ้า </a:t>
            </a:r>
            <a:r>
              <a:rPr lang="th-TH" sz="3200" b="1" dirty="0" err="1" smtClean="0"/>
              <a:t>ผปต</a:t>
            </a:r>
            <a:r>
              <a:rPr lang="th-TH" sz="3200" b="1" dirty="0" smtClean="0"/>
              <a:t> ขอตรวจเอง </a:t>
            </a:r>
            <a:r>
              <a:rPr lang="th-TH" sz="3200" b="1" u="sng" dirty="0" smtClean="0"/>
              <a:t>จ่ายเอง </a:t>
            </a:r>
            <a:r>
              <a:rPr lang="th-TH" sz="3200" b="1" dirty="0" smtClean="0"/>
              <a:t>( </a:t>
            </a:r>
            <a:r>
              <a:rPr lang="th-TH" sz="2800" b="1" dirty="0" smtClean="0"/>
              <a:t>ถ้าแพทย์มีความ </a:t>
            </a:r>
            <a:br>
              <a:rPr lang="th-TH" sz="2800" b="1" dirty="0" smtClean="0"/>
            </a:br>
            <a:r>
              <a:rPr lang="th-TH" sz="2800" b="1" dirty="0"/>
              <a:t> </a:t>
            </a:r>
            <a:r>
              <a:rPr lang="th-TH" sz="2800" b="1" dirty="0" smtClean="0"/>
              <a:t>                                                  เห็นอยู่ในกลุ่มสอบสวนโรค เบิกค่าตรวจได้)     </a:t>
            </a:r>
            <a:r>
              <a:rPr lang="th-TH" sz="3200" b="1" i="1" u="sng" dirty="0" smtClean="0"/>
              <a:t/>
            </a:r>
            <a:br>
              <a:rPr lang="th-TH" sz="3200" b="1" i="1" u="sng" dirty="0" smtClean="0"/>
            </a:br>
            <a:endParaRPr lang="th-TH" sz="3200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6309319"/>
            <a:ext cx="8229600" cy="360040"/>
          </a:xfrm>
        </p:spPr>
        <p:txBody>
          <a:bodyPr>
            <a:normAutofit fontScale="70000" lnSpcReduction="20000"/>
          </a:bodyPr>
          <a:lstStyle/>
          <a:p>
            <a:endParaRPr lang="th-TH" dirty="0"/>
          </a:p>
        </p:txBody>
      </p:sp>
      <p:pic>
        <p:nvPicPr>
          <p:cNvPr id="3074" name="Picture 2" descr="C:\Users\win7\Desktop\32e2d9c1-messageimage_1585325882766-1200x6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76673"/>
            <a:ext cx="3168352" cy="864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880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5688632"/>
          </a:xfrm>
        </p:spPr>
        <p:txBody>
          <a:bodyPr>
            <a:noAutofit/>
          </a:bodyPr>
          <a:lstStyle/>
          <a:p>
            <a:pPr algn="l"/>
            <a:r>
              <a:rPr lang="th-TH" sz="3600" b="1" u="sng" dirty="0" smtClean="0"/>
              <a:t/>
            </a:r>
            <a:br>
              <a:rPr lang="th-TH" sz="3600" b="1" u="sng" dirty="0" smtClean="0"/>
            </a:br>
            <a:r>
              <a:rPr lang="th-TH" sz="3600" b="1" u="sng" dirty="0" smtClean="0"/>
              <a:t>การบริการทางการแพทย์</a:t>
            </a:r>
            <a:br>
              <a:rPr lang="th-TH" sz="3600" b="1" u="sng" dirty="0" smtClean="0"/>
            </a:br>
            <a:r>
              <a:rPr lang="th-TH" sz="3600" b="1" dirty="0" smtClean="0"/>
              <a:t>3 </a:t>
            </a:r>
            <a:r>
              <a:rPr lang="th-TH" sz="3600" b="1" u="sng" dirty="0" smtClean="0">
                <a:solidFill>
                  <a:srgbClr val="00B050"/>
                </a:solidFill>
              </a:rPr>
              <a:t>ไม่ใช่กลุ่มเสี่ยง </a:t>
            </a:r>
            <a:r>
              <a:rPr lang="th-TH" sz="3600" b="1" u="sng" dirty="0" smtClean="0">
                <a:solidFill>
                  <a:srgbClr val="FF0000"/>
                </a:solidFill>
              </a:rPr>
              <a:t>(มีอาการ)</a:t>
            </a:r>
            <a:br>
              <a:rPr lang="th-TH" sz="3600" b="1" u="sng" dirty="0" smtClean="0">
                <a:solidFill>
                  <a:srgbClr val="FF0000"/>
                </a:solidFill>
              </a:rPr>
            </a:br>
            <a:r>
              <a:rPr lang="th-TH" sz="3600" b="1" dirty="0" smtClean="0"/>
              <a:t>    </a:t>
            </a:r>
            <a:r>
              <a:rPr lang="th-TH" sz="3600" b="1" i="1" u="sng" dirty="0" smtClean="0"/>
              <a:t>ผลตรวจเป็น </a:t>
            </a:r>
            <a:r>
              <a:rPr lang="th-TH" sz="3600" b="1" i="1" u="sng" dirty="0" smtClean="0">
                <a:solidFill>
                  <a:srgbClr val="C00000"/>
                </a:solidFill>
              </a:rPr>
              <a:t>บวก</a:t>
            </a:r>
            <a:r>
              <a:rPr lang="th-TH" sz="3600" b="1" i="1" u="sng" dirty="0" smtClean="0"/>
              <a:t/>
            </a:r>
            <a:br>
              <a:rPr lang="th-TH" sz="3600" b="1" i="1" u="sng" dirty="0" smtClean="0"/>
            </a:br>
            <a:r>
              <a:rPr lang="th-TH" sz="3600" b="1" dirty="0"/>
              <a:t> </a:t>
            </a:r>
            <a:r>
              <a:rPr lang="th-TH" sz="3600" b="1" dirty="0" smtClean="0"/>
              <a:t>       </a:t>
            </a:r>
            <a:r>
              <a:rPr lang="th-TH" sz="3200" b="1" dirty="0" smtClean="0"/>
              <a:t>ใช้สิทธิ  รพ ตามสิทธิ  </a:t>
            </a:r>
            <a:r>
              <a:rPr lang="th-TH" sz="3200" b="1" i="1" dirty="0" smtClean="0">
                <a:solidFill>
                  <a:srgbClr val="C00000"/>
                </a:solidFill>
              </a:rPr>
              <a:t>ฟรี</a:t>
            </a:r>
            <a:r>
              <a:rPr lang="th-TH" sz="3200" b="1" i="1" dirty="0" smtClean="0"/>
              <a:t> </a:t>
            </a:r>
            <a:r>
              <a:rPr lang="th-TH" sz="3200" b="1" dirty="0" smtClean="0"/>
              <a:t>  </a:t>
            </a:r>
            <a:r>
              <a:rPr lang="th-TH" sz="2800" b="1" dirty="0" smtClean="0"/>
              <a:t>(</a:t>
            </a:r>
            <a:r>
              <a:rPr lang="th-TH" sz="2800" b="1" dirty="0" err="1" smtClean="0"/>
              <a:t>สปส</a:t>
            </a:r>
            <a:r>
              <a:rPr lang="th-TH" sz="2800" b="1" dirty="0" smtClean="0"/>
              <a:t> จ่าย  รพ  ในอัตราโควิด)</a:t>
            </a:r>
            <a:br>
              <a:rPr lang="th-TH" sz="2800" b="1" dirty="0" smtClean="0"/>
            </a:br>
            <a:r>
              <a:rPr lang="th-TH" sz="3600" b="1" dirty="0"/>
              <a:t> </a:t>
            </a:r>
            <a:r>
              <a:rPr lang="th-TH" sz="3600" b="1" dirty="0" smtClean="0"/>
              <a:t>       </a:t>
            </a:r>
            <a:r>
              <a:rPr lang="th-TH" sz="3200" b="1" dirty="0" smtClean="0"/>
              <a:t>ไม่ใช่  รพ ตามสิทธิ  </a:t>
            </a:r>
            <a:r>
              <a:rPr lang="th-TH" sz="3200" b="1" i="1" dirty="0" smtClean="0">
                <a:solidFill>
                  <a:srgbClr val="C00000"/>
                </a:solidFill>
              </a:rPr>
              <a:t>ฟรี</a:t>
            </a:r>
            <a:r>
              <a:rPr lang="th-TH" sz="3200" b="1" dirty="0" smtClean="0"/>
              <a:t>  </a:t>
            </a:r>
            <a:r>
              <a:rPr lang="th-TH" sz="2800" b="1" dirty="0" smtClean="0"/>
              <a:t>(รพ รัฐบาล ตั้งเบิกในระบบ </a:t>
            </a:r>
            <a:r>
              <a:rPr lang="th-TH" sz="2800" b="1" dirty="0" err="1" smtClean="0"/>
              <a:t>สปสช</a:t>
            </a:r>
            <a:r>
              <a:rPr lang="th-TH" sz="2800" b="1" dirty="0" smtClean="0"/>
              <a:t> /  รพ เอกชน </a:t>
            </a:r>
            <a:br>
              <a:rPr lang="th-TH" sz="2800" b="1" dirty="0" smtClean="0"/>
            </a:br>
            <a:r>
              <a:rPr lang="th-TH" sz="2800" b="1" dirty="0"/>
              <a:t> </a:t>
            </a:r>
            <a:r>
              <a:rPr lang="th-TH" sz="2800" b="1" dirty="0" smtClean="0"/>
              <a:t>                                                         ตั้งเบิกในระบบ </a:t>
            </a:r>
            <a:r>
              <a:rPr lang="en-US" sz="2000" b="1" dirty="0" err="1" smtClean="0"/>
              <a:t>ucep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covid</a:t>
            </a:r>
            <a:r>
              <a:rPr lang="en-US" sz="2000" b="1" dirty="0" smtClean="0"/>
              <a:t> 19</a:t>
            </a:r>
            <a:r>
              <a:rPr lang="th-TH" sz="2800" b="1" dirty="0" smtClean="0"/>
              <a:t>)</a:t>
            </a:r>
            <a:br>
              <a:rPr lang="th-TH" sz="2800" b="1" dirty="0" smtClean="0"/>
            </a:br>
            <a:r>
              <a:rPr lang="th-TH" sz="2800" b="1" dirty="0" smtClean="0"/>
              <a:t>     </a:t>
            </a:r>
            <a:r>
              <a:rPr lang="th-TH" sz="3600" b="1" i="1" u="sng" dirty="0" smtClean="0"/>
              <a:t>ผลตรวจเป็น  </a:t>
            </a:r>
            <a:r>
              <a:rPr lang="th-TH" sz="3600" b="1" i="1" u="sng" dirty="0" smtClean="0">
                <a:solidFill>
                  <a:srgbClr val="00B050"/>
                </a:solidFill>
              </a:rPr>
              <a:t>ลบ</a:t>
            </a:r>
            <a:r>
              <a:rPr lang="th-TH" sz="3600" b="1" i="1" u="sng" dirty="0" smtClean="0"/>
              <a:t/>
            </a:r>
            <a:br>
              <a:rPr lang="th-TH" sz="3600" b="1" i="1" u="sng" dirty="0" smtClean="0"/>
            </a:br>
            <a:r>
              <a:rPr lang="th-TH" sz="2400" b="1" dirty="0"/>
              <a:t> </a:t>
            </a:r>
            <a:r>
              <a:rPr lang="th-TH" sz="2400" b="1" dirty="0" smtClean="0"/>
              <a:t>            </a:t>
            </a:r>
            <a:r>
              <a:rPr lang="th-TH" sz="3200" b="1" dirty="0" smtClean="0"/>
              <a:t>ใช้สิทธิ  รพ ตามสิทธิ  </a:t>
            </a:r>
            <a:r>
              <a:rPr lang="th-TH" sz="3200" b="1" i="1" dirty="0" smtClean="0">
                <a:solidFill>
                  <a:srgbClr val="C00000"/>
                </a:solidFill>
              </a:rPr>
              <a:t>ฟรี</a:t>
            </a:r>
            <a:r>
              <a:rPr lang="th-TH" sz="3200" b="1" dirty="0" smtClean="0"/>
              <a:t>  </a:t>
            </a:r>
            <a:r>
              <a:rPr lang="th-TH" sz="2800" b="1" dirty="0" smtClean="0"/>
              <a:t>(</a:t>
            </a:r>
            <a:r>
              <a:rPr lang="th-TH" sz="2800" b="1" dirty="0" err="1" smtClean="0"/>
              <a:t>สปส</a:t>
            </a:r>
            <a:r>
              <a:rPr lang="th-TH" sz="2800" b="1" dirty="0" smtClean="0"/>
              <a:t>  จ่าย เหมาจ่ายให้ทุกปีอยู่แล้ว)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400" b="1" dirty="0"/>
              <a:t> </a:t>
            </a:r>
            <a:r>
              <a:rPr lang="en-US" sz="2400" b="1" dirty="0" smtClean="0"/>
              <a:t>         </a:t>
            </a:r>
            <a:r>
              <a:rPr lang="th-TH" sz="3200" b="1" dirty="0" smtClean="0"/>
              <a:t>ไม่ใช้ รพ ตามสิทธิ </a:t>
            </a:r>
            <a:r>
              <a:rPr lang="en-US" sz="3200" b="1" dirty="0" smtClean="0"/>
              <a:t>  </a:t>
            </a:r>
            <a:r>
              <a:rPr lang="th-TH" sz="2800" b="1" dirty="0" smtClean="0"/>
              <a:t>(ให้ รพ  ตั้งเบิกในกรณี ฉุกเฉิน 72  ชั่วโมง  และแจ้ง  </a:t>
            </a:r>
            <a:br>
              <a:rPr lang="th-TH" sz="2800" b="1" dirty="0" smtClean="0"/>
            </a:br>
            <a:r>
              <a:rPr lang="th-TH" sz="2800" b="1" dirty="0"/>
              <a:t> </a:t>
            </a:r>
            <a:r>
              <a:rPr lang="th-TH" sz="2800" b="1" dirty="0" smtClean="0"/>
              <a:t>                                                  รพ  ตามสิทธิ)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endParaRPr lang="th-TH" sz="2800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 flipV="1">
            <a:off x="457200" y="6126163"/>
            <a:ext cx="8229600" cy="45719"/>
          </a:xfrm>
        </p:spPr>
        <p:txBody>
          <a:bodyPr>
            <a:normAutofit fontScale="25000" lnSpcReduction="20000"/>
          </a:bodyPr>
          <a:lstStyle/>
          <a:p>
            <a:endParaRPr lang="th-TH"/>
          </a:p>
        </p:txBody>
      </p:sp>
      <p:pic>
        <p:nvPicPr>
          <p:cNvPr id="4098" name="Picture 2" descr="C:\Users\win7\Desktop\4895f1e5a617c6a724668434e08c655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9" y="116632"/>
            <a:ext cx="1584176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678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07504" y="-531440"/>
            <a:ext cx="8939336" cy="8352928"/>
          </a:xfrm>
        </p:spPr>
        <p:txBody>
          <a:bodyPr>
            <a:normAutofit/>
          </a:bodyPr>
          <a:lstStyle/>
          <a:p>
            <a:pPr algn="l"/>
            <a:r>
              <a:rPr lang="th-TH" b="1" u="sng" dirty="0" smtClean="0"/>
              <a:t>เงินทดแทนการขาดรายได้ </a:t>
            </a:r>
            <a:r>
              <a:rPr lang="th-TH" b="1" dirty="0" smtClean="0"/>
              <a:t>(กรณีเจ็บป่วย)</a:t>
            </a:r>
            <a:br>
              <a:rPr lang="th-TH" b="1" dirty="0" smtClean="0"/>
            </a:br>
            <a:r>
              <a:rPr lang="th-TH" b="1" i="1" dirty="0" smtClean="0"/>
              <a:t>   </a:t>
            </a:r>
            <a:r>
              <a:rPr lang="th-TH" sz="4000" b="1" i="1" dirty="0" smtClean="0">
                <a:solidFill>
                  <a:srgbClr val="FF0000"/>
                </a:solidFill>
              </a:rPr>
              <a:t>ผลตรวจ  </a:t>
            </a:r>
            <a:r>
              <a:rPr lang="en-US" sz="4000" b="1" i="1" dirty="0" smtClean="0">
                <a:solidFill>
                  <a:srgbClr val="FF0000"/>
                </a:solidFill>
              </a:rPr>
              <a:t>=</a:t>
            </a:r>
            <a:r>
              <a:rPr lang="th-TH" sz="4000" b="1" i="1" dirty="0" smtClean="0">
                <a:solidFill>
                  <a:srgbClr val="FF0000"/>
                </a:solidFill>
              </a:rPr>
              <a:t>  พบเชื้อ</a:t>
            </a:r>
            <a:r>
              <a:rPr lang="th-TH" sz="4000" b="1" i="1" dirty="0" smtClean="0"/>
              <a:t>       </a:t>
            </a:r>
            <a:r>
              <a:rPr lang="th-TH" sz="4000" b="1" i="1" dirty="0" smtClean="0">
                <a:solidFill>
                  <a:srgbClr val="00B050"/>
                </a:solidFill>
              </a:rPr>
              <a:t>เข้ารักษาพยาบาล</a:t>
            </a:r>
            <a:r>
              <a:rPr lang="th-TH" sz="4000" b="1" i="1" dirty="0" smtClean="0"/>
              <a:t>       </a:t>
            </a:r>
            <a:r>
              <a:rPr lang="th-TH" sz="4000" b="1" i="1" dirty="0" smtClean="0">
                <a:solidFill>
                  <a:schemeClr val="accent2"/>
                </a:solidFill>
              </a:rPr>
              <a:t>ขาดรายได้</a:t>
            </a:r>
            <a:r>
              <a:rPr lang="th-TH" sz="4000" b="1" i="1" dirty="0" smtClean="0"/>
              <a:t/>
            </a:r>
            <a:br>
              <a:rPr lang="th-TH" sz="4000" b="1" i="1" dirty="0" smtClean="0"/>
            </a:br>
            <a:r>
              <a:rPr lang="th-TH" b="1" i="1" u="sng" dirty="0" err="1" smtClean="0">
                <a:solidFill>
                  <a:srgbClr val="0070C0"/>
                </a:solidFill>
              </a:rPr>
              <a:t>ผปต</a:t>
            </a:r>
            <a:r>
              <a:rPr lang="th-TH" b="1" i="1" u="sng" dirty="0" smtClean="0">
                <a:solidFill>
                  <a:srgbClr val="0070C0"/>
                </a:solidFill>
              </a:rPr>
              <a:t> ม 33 </a:t>
            </a:r>
            <a:r>
              <a:rPr lang="th-TH" b="1" dirty="0" smtClean="0"/>
              <a:t>- </a:t>
            </a:r>
            <a:r>
              <a:rPr lang="th-TH" sz="3600" b="1" dirty="0" smtClean="0"/>
              <a:t>ได้รับเงินทดแทนการขาดรายได้ ร้อยละ 50 ของค่าจ้าง โดยต้องใช้สิทธิลาป่วยได้รับค่าจ้างจากนายจ้างให้ครบถ้วนก่อน</a:t>
            </a:r>
            <a:br>
              <a:rPr lang="th-TH" sz="3600" b="1" dirty="0" smtClean="0"/>
            </a:br>
            <a:r>
              <a:rPr lang="th-TH" b="1" i="1" u="sng" dirty="0" err="1" smtClean="0">
                <a:solidFill>
                  <a:srgbClr val="7030A0"/>
                </a:solidFill>
              </a:rPr>
              <a:t>ผปต</a:t>
            </a:r>
            <a:r>
              <a:rPr lang="th-TH" b="1" i="1" u="sng" dirty="0" smtClean="0">
                <a:solidFill>
                  <a:srgbClr val="7030A0"/>
                </a:solidFill>
              </a:rPr>
              <a:t>  ม 39</a:t>
            </a:r>
            <a:r>
              <a:rPr lang="th-TH" b="1" i="1" dirty="0" smtClean="0">
                <a:solidFill>
                  <a:srgbClr val="7030A0"/>
                </a:solidFill>
              </a:rPr>
              <a:t>  </a:t>
            </a:r>
            <a:r>
              <a:rPr lang="th-TH" sz="4000" b="1" dirty="0" smtClean="0"/>
              <a:t>-  </a:t>
            </a:r>
            <a:r>
              <a:rPr lang="th-TH" sz="3600" b="1" dirty="0" smtClean="0"/>
              <a:t>ได้รับเงินทดแทนการขาดรายได้ ร้อยละ 50 ของค่าจ้างอัตรา 4,800  บาท</a:t>
            </a:r>
            <a:br>
              <a:rPr lang="th-TH" sz="3600" b="1" dirty="0" smtClean="0"/>
            </a:br>
            <a:r>
              <a:rPr lang="th-TH" sz="3600" b="1" dirty="0" smtClean="0"/>
              <a:t/>
            </a:r>
            <a:br>
              <a:rPr lang="th-TH" sz="3600" b="1" dirty="0" smtClean="0"/>
            </a:br>
            <a:r>
              <a:rPr lang="th-TH" sz="4000" b="1" i="1" dirty="0" smtClean="0">
                <a:solidFill>
                  <a:srgbClr val="FF0000"/>
                </a:solidFill>
              </a:rPr>
              <a:t>ทั้งนี้</a:t>
            </a:r>
            <a:r>
              <a:rPr lang="th-TH" sz="4000" b="1" dirty="0" smtClean="0"/>
              <a:t>  จ่ายตามจำนวนวันที่แพทย์สั่งไม่เกินครั้งละ 90 วัน ไม่เกิน  180 วัน/ปี  และเป็นโรคเรื้อรังไม่เกิน 365 วัน/ปี</a:t>
            </a:r>
            <a:br>
              <a:rPr lang="th-TH" sz="4000" b="1" dirty="0" smtClean="0"/>
            </a:br>
            <a:endParaRPr lang="th-TH" sz="4000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 flipV="1">
            <a:off x="457200" y="6126162"/>
            <a:ext cx="8229600" cy="903237"/>
          </a:xfrm>
        </p:spPr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ลูกศรขวา 3"/>
          <p:cNvSpPr/>
          <p:nvPr/>
        </p:nvSpPr>
        <p:spPr>
          <a:xfrm>
            <a:off x="3325335" y="1376871"/>
            <a:ext cx="432048" cy="432048"/>
          </a:xfrm>
          <a:prstGeom prst="rightArrow">
            <a:avLst>
              <a:gd name="adj1" fmla="val 50000"/>
              <a:gd name="adj2" fmla="val 476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ลูกศรขวา 4"/>
          <p:cNvSpPr/>
          <p:nvPr/>
        </p:nvSpPr>
        <p:spPr>
          <a:xfrm>
            <a:off x="3323781" y="1386484"/>
            <a:ext cx="432048" cy="432048"/>
          </a:xfrm>
          <a:prstGeom prst="rightArrow">
            <a:avLst>
              <a:gd name="adj1" fmla="val 50000"/>
              <a:gd name="adj2" fmla="val 476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ลูกศรขวา 5"/>
          <p:cNvSpPr/>
          <p:nvPr/>
        </p:nvSpPr>
        <p:spPr>
          <a:xfrm>
            <a:off x="6228184" y="1376871"/>
            <a:ext cx="43204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887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6322714"/>
          </a:xfrm>
        </p:spPr>
        <p:txBody>
          <a:bodyPr>
            <a:normAutofit fontScale="90000"/>
          </a:bodyPr>
          <a:lstStyle/>
          <a:p>
            <a:pPr algn="l"/>
            <a:r>
              <a:rPr lang="th-TH" b="1" dirty="0" smtClean="0"/>
              <a:t>         กรณีว่างงานช่วงโรคระบาดโควิด 19</a:t>
            </a:r>
            <a:br>
              <a:rPr lang="th-TH" b="1" dirty="0" smtClean="0"/>
            </a:br>
            <a:r>
              <a:rPr lang="th-TH" b="1" i="1" dirty="0" smtClean="0">
                <a:solidFill>
                  <a:srgbClr val="FF0000"/>
                </a:solidFill>
              </a:rPr>
              <a:t>1.  </a:t>
            </a:r>
            <a:r>
              <a:rPr lang="th-TH" b="1" i="1" u="sng" dirty="0" smtClean="0">
                <a:solidFill>
                  <a:srgbClr val="FF0000"/>
                </a:solidFill>
              </a:rPr>
              <a:t>เหตุสุดวิสัย  </a:t>
            </a:r>
            <a:r>
              <a:rPr lang="th-TH" b="1" i="1" dirty="0" smtClean="0"/>
              <a:t>(</a:t>
            </a:r>
            <a:r>
              <a:rPr lang="th-TH" b="1" i="1" dirty="0" err="1" smtClean="0"/>
              <a:t>ผปต</a:t>
            </a:r>
            <a:r>
              <a:rPr lang="th-TH" b="1" i="1" dirty="0" smtClean="0"/>
              <a:t> ยังไม่ได้ออกงาน) </a:t>
            </a:r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sz="3600" b="1" i="1" dirty="0" smtClean="0">
                <a:solidFill>
                  <a:srgbClr val="00B050"/>
                </a:solidFill>
              </a:rPr>
              <a:t>ผลตรวจ </a:t>
            </a:r>
            <a:r>
              <a:rPr lang="en-US" sz="3600" b="1" i="1" dirty="0" smtClean="0">
                <a:solidFill>
                  <a:srgbClr val="00B050"/>
                </a:solidFill>
              </a:rPr>
              <a:t>= </a:t>
            </a:r>
            <a:r>
              <a:rPr lang="th-TH" sz="3600" b="1" i="1" dirty="0" smtClean="0">
                <a:solidFill>
                  <a:srgbClr val="00B050"/>
                </a:solidFill>
              </a:rPr>
              <a:t>เป็นลบ     </a:t>
            </a:r>
            <a:r>
              <a:rPr lang="th-TH" sz="3600" b="1" dirty="0" smtClean="0"/>
              <a:t>แพทย์สั่งกักตัว     หยุดงาน </a:t>
            </a:r>
            <a:r>
              <a:rPr lang="th-TH" sz="2800" b="1" dirty="0" smtClean="0"/>
              <a:t>(นายจ้างไม่จ่ายค่าจ้าง)</a:t>
            </a:r>
            <a:br>
              <a:rPr lang="th-TH" sz="2800" b="1" dirty="0" smtClean="0"/>
            </a:br>
            <a:r>
              <a:rPr lang="th-TH" sz="3600" b="1" i="1" dirty="0" smtClean="0"/>
              <a:t>หรือ</a:t>
            </a:r>
            <a:r>
              <a:rPr lang="th-TH" sz="3600" b="1" dirty="0" smtClean="0">
                <a:solidFill>
                  <a:srgbClr val="C00000"/>
                </a:solidFill>
              </a:rPr>
              <a:t> </a:t>
            </a:r>
            <a:r>
              <a:rPr lang="th-TH" sz="3600" b="1" dirty="0" smtClean="0"/>
              <a:t/>
            </a:r>
            <a:br>
              <a:rPr lang="th-TH" sz="3600" b="1" dirty="0" smtClean="0"/>
            </a:br>
            <a:r>
              <a:rPr lang="th-TH" sz="3600" b="1" i="1" dirty="0" smtClean="0">
                <a:solidFill>
                  <a:srgbClr val="0070C0"/>
                </a:solidFill>
              </a:rPr>
              <a:t>ภาครัฐมีคำสั่งหยุดกิจการบางส่วนหรือทั้งหมด     </a:t>
            </a:r>
            <a:r>
              <a:rPr lang="th-TH" sz="3600" b="1" dirty="0" smtClean="0"/>
              <a:t>หยุดงาน </a:t>
            </a:r>
            <a:r>
              <a:rPr lang="th-TH" sz="2800" b="1" dirty="0" smtClean="0"/>
              <a:t>(นายจ้างไม่จ่ายค่าจ้าง)</a:t>
            </a:r>
            <a:br>
              <a:rPr lang="th-TH" sz="2800" b="1" dirty="0" smtClean="0"/>
            </a:br>
            <a:r>
              <a:rPr lang="th-TH" sz="2800" b="1" dirty="0" smtClean="0"/>
              <a:t/>
            </a:r>
            <a:br>
              <a:rPr lang="th-TH" sz="2800" b="1" dirty="0" smtClean="0"/>
            </a:br>
            <a:r>
              <a:rPr lang="th-TH" sz="3600" b="1" u="sng" dirty="0" smtClean="0">
                <a:solidFill>
                  <a:schemeClr val="accent4">
                    <a:lumMod val="50000"/>
                  </a:schemeClr>
                </a:solidFill>
              </a:rPr>
              <a:t>วิธีปฏิบัติ</a:t>
            </a:r>
            <a:r>
              <a:rPr lang="th-TH" sz="2800" b="1" u="sng" dirty="0" smtClean="0"/>
              <a:t/>
            </a:r>
            <a:br>
              <a:rPr lang="th-TH" sz="2800" b="1" u="sng" dirty="0" smtClean="0"/>
            </a:br>
            <a:r>
              <a:rPr lang="th-TH" sz="2800" b="1" dirty="0"/>
              <a:t> </a:t>
            </a:r>
            <a:r>
              <a:rPr lang="th-TH" sz="2800" b="1" dirty="0" smtClean="0"/>
              <a:t>  </a:t>
            </a:r>
            <a:r>
              <a:rPr lang="th-TH" sz="3100" b="1" dirty="0" smtClean="0"/>
              <a:t>1 ขอเปิดระบบว่างงานสุดวิสัย กับ  </a:t>
            </a:r>
            <a:r>
              <a:rPr lang="th-TH" sz="3100" b="1" dirty="0" err="1" smtClean="0"/>
              <a:t>สปส</a:t>
            </a:r>
            <a:r>
              <a:rPr lang="th-TH" sz="3100" b="1" dirty="0" smtClean="0"/>
              <a:t> (</a:t>
            </a:r>
            <a:r>
              <a:rPr lang="en-US" sz="2200" b="1" dirty="0" smtClean="0"/>
              <a:t>E – service</a:t>
            </a:r>
            <a:r>
              <a:rPr lang="th-TH" sz="2200" b="1" dirty="0" smtClean="0"/>
              <a:t> บน </a:t>
            </a:r>
            <a:r>
              <a:rPr lang="en-US" sz="2200" b="1" dirty="0" smtClean="0"/>
              <a:t> www.sso.go.th</a:t>
            </a:r>
            <a:r>
              <a:rPr lang="th-TH" sz="3100" b="1" dirty="0" smtClean="0"/>
              <a:t>)</a:t>
            </a:r>
            <a:br>
              <a:rPr lang="th-TH" sz="3100" b="1" dirty="0" smtClean="0"/>
            </a:br>
            <a:r>
              <a:rPr lang="th-TH" sz="3100" b="1" dirty="0"/>
              <a:t> </a:t>
            </a:r>
            <a:r>
              <a:rPr lang="th-TH" sz="3100" b="1" dirty="0" smtClean="0"/>
              <a:t>  2 ให้ลูกจ้างกรอกแบบ </a:t>
            </a:r>
            <a:r>
              <a:rPr lang="th-TH" sz="3100" b="1" dirty="0" err="1" smtClean="0"/>
              <a:t>สปส</a:t>
            </a:r>
            <a:r>
              <a:rPr lang="th-TH" sz="3100" b="1" dirty="0" smtClean="0"/>
              <a:t> 2-01/7  นายจ้างบันทึกในระบบ  และแบบรับรองการหยุดงาน</a:t>
            </a:r>
            <a:br>
              <a:rPr lang="th-TH" sz="3100" b="1" dirty="0" smtClean="0"/>
            </a:br>
            <a:r>
              <a:rPr lang="th-TH" sz="3100" b="1" dirty="0"/>
              <a:t> </a:t>
            </a:r>
            <a:r>
              <a:rPr lang="th-TH" sz="3100" b="1" dirty="0" smtClean="0"/>
              <a:t>  3  ส่งเอกสารให้  </a:t>
            </a:r>
            <a:r>
              <a:rPr lang="th-TH" sz="3100" b="1" dirty="0" err="1" smtClean="0"/>
              <a:t>สปส</a:t>
            </a:r>
            <a:r>
              <a:rPr lang="th-TH" sz="3100" b="1" dirty="0" smtClean="0"/>
              <a:t> ภายใน 3 วันทำการ</a:t>
            </a:r>
            <a:br>
              <a:rPr lang="th-TH" sz="3100" b="1" dirty="0" smtClean="0"/>
            </a:br>
            <a:r>
              <a:rPr lang="th-TH" sz="3100" b="1" dirty="0"/>
              <a:t> </a:t>
            </a:r>
            <a:r>
              <a:rPr lang="th-TH" sz="3100" b="1" dirty="0" smtClean="0"/>
              <a:t>  4  </a:t>
            </a:r>
            <a:r>
              <a:rPr lang="th-TH" sz="3100" b="1" dirty="0" err="1" smtClean="0"/>
              <a:t>สปส</a:t>
            </a:r>
            <a:r>
              <a:rPr lang="th-TH" sz="3100" b="1" dirty="0" smtClean="0"/>
              <a:t> โอนเงินงวดแรกภายใน 5 วัน</a:t>
            </a:r>
            <a:br>
              <a:rPr lang="th-TH" sz="3100" b="1" dirty="0" smtClean="0"/>
            </a:br>
            <a:r>
              <a:rPr lang="th-TH" sz="3100" b="1" dirty="0" smtClean="0"/>
              <a:t/>
            </a:r>
            <a:br>
              <a:rPr lang="th-TH" sz="3100" b="1" dirty="0" smtClean="0"/>
            </a:br>
            <a:r>
              <a:rPr lang="th-TH" sz="3600" b="1" u="sng" dirty="0" smtClean="0">
                <a:solidFill>
                  <a:srgbClr val="002060"/>
                </a:solidFill>
              </a:rPr>
              <a:t>สิทธิที่ได้รับ</a:t>
            </a:r>
            <a:r>
              <a:rPr lang="th-TH" sz="3100" b="1" dirty="0" smtClean="0"/>
              <a:t>    ร้อยละ  50  ของค่าจ้างไม่เกิน  90  วัน</a:t>
            </a:r>
            <a:br>
              <a:rPr lang="th-TH" sz="3100" b="1" dirty="0" smtClean="0"/>
            </a:br>
            <a:endParaRPr lang="th-TH" sz="3100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6597351"/>
            <a:ext cx="8229600" cy="576064"/>
          </a:xfrm>
        </p:spPr>
        <p:txBody>
          <a:bodyPr>
            <a:normAutofit lnSpcReduction="10000"/>
          </a:bodyPr>
          <a:lstStyle/>
          <a:p>
            <a:endParaRPr lang="th-TH" dirty="0"/>
          </a:p>
        </p:txBody>
      </p:sp>
      <p:sp>
        <p:nvSpPr>
          <p:cNvPr id="4" name="ลูกศรขวา 3"/>
          <p:cNvSpPr/>
          <p:nvPr/>
        </p:nvSpPr>
        <p:spPr>
          <a:xfrm>
            <a:off x="2704575" y="1484784"/>
            <a:ext cx="21602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ลูกศรขวา 4"/>
          <p:cNvSpPr/>
          <p:nvPr/>
        </p:nvSpPr>
        <p:spPr>
          <a:xfrm>
            <a:off x="4644008" y="1484784"/>
            <a:ext cx="216024" cy="242316"/>
          </a:xfrm>
          <a:prstGeom prst="rightArrow">
            <a:avLst>
              <a:gd name="adj1" fmla="val 50000"/>
              <a:gd name="adj2" fmla="val 460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ลูกศรขวา 5"/>
          <p:cNvSpPr/>
          <p:nvPr/>
        </p:nvSpPr>
        <p:spPr>
          <a:xfrm>
            <a:off x="5620700" y="2407854"/>
            <a:ext cx="216024" cy="288033"/>
          </a:xfrm>
          <a:prstGeom prst="rightArrow">
            <a:avLst>
              <a:gd name="adj1" fmla="val 44066"/>
              <a:gd name="adj2" fmla="val 618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026" name="Picture 2" descr="C:\Users\win7\Desktop\png-clipart-educatif-independant-niveau-de-scolarite-atteint-peur-enfant-travail-independant-ouvrier-anxiet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5013176"/>
            <a:ext cx="2232248" cy="150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436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795320" cy="6322714"/>
          </a:xfrm>
        </p:spPr>
        <p:txBody>
          <a:bodyPr>
            <a:normAutofit fontScale="90000"/>
          </a:bodyPr>
          <a:lstStyle/>
          <a:p>
            <a:pPr algn="l"/>
            <a:r>
              <a:rPr lang="th-TH" b="1" i="1" dirty="0" smtClean="0">
                <a:solidFill>
                  <a:srgbClr val="FF0000"/>
                </a:solidFill>
              </a:rPr>
              <a:t>2  </a:t>
            </a:r>
            <a:r>
              <a:rPr lang="th-TH" b="1" i="1" u="sng" dirty="0" smtClean="0">
                <a:solidFill>
                  <a:srgbClr val="FF0000"/>
                </a:solidFill>
              </a:rPr>
              <a:t>กรณีเลิกจ้าง  และ ลาออก</a:t>
            </a:r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sz="3600" b="1" dirty="0" smtClean="0">
                <a:solidFill>
                  <a:srgbClr val="002060"/>
                </a:solidFill>
              </a:rPr>
              <a:t>ผลกระทบธุรกิจ       ปิดกิจการ       เลิกจ้าง        </a:t>
            </a:r>
            <a:r>
              <a:rPr lang="th-TH" sz="3600" b="1" dirty="0" err="1" smtClean="0">
                <a:solidFill>
                  <a:srgbClr val="002060"/>
                </a:solidFill>
              </a:rPr>
              <a:t>ผปต</a:t>
            </a:r>
            <a:r>
              <a:rPr lang="th-TH" sz="3600" b="1" dirty="0" smtClean="0">
                <a:solidFill>
                  <a:srgbClr val="002060"/>
                </a:solidFill>
              </a:rPr>
              <a:t> ตกงาน</a:t>
            </a:r>
            <a:r>
              <a:rPr lang="th-TH" sz="3200" b="1" dirty="0" smtClean="0">
                <a:solidFill>
                  <a:srgbClr val="002060"/>
                </a:solidFill>
              </a:rPr>
              <a:t/>
            </a:r>
            <a:br>
              <a:rPr lang="th-TH" sz="3200" b="1" dirty="0" smtClean="0">
                <a:solidFill>
                  <a:srgbClr val="002060"/>
                </a:solidFill>
              </a:rPr>
            </a:br>
            <a:r>
              <a:rPr lang="th-TH" sz="4000" b="1" i="1" dirty="0" smtClean="0"/>
              <a:t>หรือ</a:t>
            </a:r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sz="3600" b="1" dirty="0" smtClean="0">
                <a:solidFill>
                  <a:srgbClr val="0070C0"/>
                </a:solidFill>
              </a:rPr>
              <a:t>นายจ้างไม่ปิดแต่ลดค่าจ้าง /สลับเวลาทำงาน/ลดสวัสดิการต่าง ๆ         </a:t>
            </a:r>
            <a:r>
              <a:rPr lang="th-TH" sz="3600" b="1" dirty="0" err="1" smtClean="0">
                <a:solidFill>
                  <a:srgbClr val="0070C0"/>
                </a:solidFill>
              </a:rPr>
              <a:t>ผปต</a:t>
            </a:r>
            <a:r>
              <a:rPr lang="th-TH" sz="3600" b="1" dirty="0" smtClean="0">
                <a:solidFill>
                  <a:srgbClr val="0070C0"/>
                </a:solidFill>
              </a:rPr>
              <a:t>       รายได้ไม่พอ        ลาออก       </a:t>
            </a:r>
            <a:r>
              <a:rPr lang="th-TH" sz="3600" b="1" dirty="0" err="1" smtClean="0">
                <a:solidFill>
                  <a:srgbClr val="0070C0"/>
                </a:solidFill>
              </a:rPr>
              <a:t>ผปต</a:t>
            </a:r>
            <a:r>
              <a:rPr lang="th-TH" sz="3600" b="1" dirty="0" smtClean="0">
                <a:solidFill>
                  <a:srgbClr val="0070C0"/>
                </a:solidFill>
              </a:rPr>
              <a:t> ตกงาน</a:t>
            </a:r>
            <a:br>
              <a:rPr lang="th-TH" sz="3600" b="1" dirty="0" smtClean="0">
                <a:solidFill>
                  <a:srgbClr val="0070C0"/>
                </a:solidFill>
              </a:rPr>
            </a:br>
            <a:r>
              <a:rPr lang="th-TH" sz="3600" b="1" i="1" u="sng" dirty="0" smtClean="0">
                <a:solidFill>
                  <a:srgbClr val="00B050"/>
                </a:solidFill>
              </a:rPr>
              <a:t>วิธีปฏิบัติ</a:t>
            </a:r>
            <a:r>
              <a:rPr lang="th-TH" sz="3200" b="1" i="1" dirty="0" smtClean="0"/>
              <a:t/>
            </a:r>
            <a:br>
              <a:rPr lang="th-TH" sz="3200" b="1" i="1" dirty="0" smtClean="0"/>
            </a:br>
            <a:r>
              <a:rPr lang="th-TH" sz="3200" b="1" dirty="0"/>
              <a:t> </a:t>
            </a:r>
            <a:r>
              <a:rPr lang="th-TH" sz="3200" b="1" dirty="0" smtClean="0"/>
              <a:t> 1 นายจ้างรีบแจ้งสิ้นสภาพกรณีเลิกจ้าง  หรือลาออก ให้  </a:t>
            </a:r>
            <a:r>
              <a:rPr lang="th-TH" sz="3200" b="1" dirty="0" err="1" smtClean="0"/>
              <a:t>สปส</a:t>
            </a:r>
            <a:r>
              <a:rPr lang="th-TH" sz="3200" b="1" dirty="0" smtClean="0"/>
              <a:t/>
            </a:r>
            <a:br>
              <a:rPr lang="th-TH" sz="3200" b="1" dirty="0" smtClean="0"/>
            </a:br>
            <a:r>
              <a:rPr lang="th-TH" sz="3200" b="1" dirty="0"/>
              <a:t> </a:t>
            </a:r>
            <a:r>
              <a:rPr lang="th-TH" sz="3200" b="1" dirty="0" smtClean="0"/>
              <a:t> 2  </a:t>
            </a:r>
            <a:r>
              <a:rPr lang="th-TH" sz="3200" b="1" dirty="0" err="1" smtClean="0"/>
              <a:t>ผปต</a:t>
            </a:r>
            <a:r>
              <a:rPr lang="th-TH" sz="3200" b="1" dirty="0" smtClean="0"/>
              <a:t> ขึ้นทะเบียนว่างงาน </a:t>
            </a:r>
            <a:r>
              <a:rPr lang="en-US" sz="2000" b="1" dirty="0" smtClean="0"/>
              <a:t>empui.doe.go.th</a:t>
            </a:r>
            <a:r>
              <a:rPr lang="en-US" sz="3200" b="1" dirty="0" smtClean="0"/>
              <a:t> </a:t>
            </a:r>
            <a:r>
              <a:rPr lang="th-TH" sz="3200" b="1" dirty="0" smtClean="0"/>
              <a:t>ภายใน 30  วันนับแต่วันที่ออกงาน</a:t>
            </a:r>
            <a:br>
              <a:rPr lang="th-TH" sz="3200" b="1" dirty="0" smtClean="0"/>
            </a:br>
            <a:r>
              <a:rPr lang="th-TH" sz="3200" b="1" dirty="0"/>
              <a:t> </a:t>
            </a:r>
            <a:r>
              <a:rPr lang="th-TH" sz="3200" b="1" dirty="0" smtClean="0"/>
              <a:t> 3  </a:t>
            </a:r>
            <a:r>
              <a:rPr lang="th-TH" sz="3200" b="1" dirty="0" err="1" smtClean="0"/>
              <a:t>ผปต</a:t>
            </a:r>
            <a:r>
              <a:rPr lang="th-TH" sz="3200" b="1" dirty="0" smtClean="0"/>
              <a:t>  รายงานตัว  ตามที่ระบบนัด  (เดือนละครั้ง)  ให้ตรงตามนัด</a:t>
            </a:r>
            <a:br>
              <a:rPr lang="th-TH" sz="3200" b="1" dirty="0" smtClean="0"/>
            </a:br>
            <a:r>
              <a:rPr lang="th-TH" sz="3200" b="1" dirty="0" smtClean="0"/>
              <a:t>  4  ระบบจะโอนเงินเข้าบัญชี  </a:t>
            </a:r>
            <a:r>
              <a:rPr lang="th-TH" sz="3200" b="1" dirty="0" err="1" smtClean="0"/>
              <a:t>ผปต</a:t>
            </a:r>
            <a:r>
              <a:rPr lang="th-TH" sz="3200" b="1" dirty="0" smtClean="0"/>
              <a:t>  โดยอัตโนมัติประมาณ  5 – 7 วัน จนครบ</a:t>
            </a:r>
            <a:br>
              <a:rPr lang="th-TH" sz="3200" b="1" dirty="0" smtClean="0"/>
            </a:br>
            <a:r>
              <a:rPr lang="th-TH" sz="3600" b="1" i="1" u="sng" dirty="0" smtClean="0">
                <a:solidFill>
                  <a:srgbClr val="C00000"/>
                </a:solidFill>
              </a:rPr>
              <a:t>สิทธิที่ได้รับ</a:t>
            </a:r>
            <a:r>
              <a:rPr lang="th-TH" sz="3600" b="1" i="1" dirty="0" smtClean="0">
                <a:solidFill>
                  <a:srgbClr val="C00000"/>
                </a:solidFill>
              </a:rPr>
              <a:t>    </a:t>
            </a:r>
            <a:r>
              <a:rPr lang="th-TH" sz="3200" b="1" dirty="0" smtClean="0"/>
              <a:t>กรณีเลิกจ้าง  จ่ายร้อยละ  70 ของค่าจ้างไม่เกิน 200 วันในหนึ่งปี</a:t>
            </a:r>
            <a:br>
              <a:rPr lang="th-TH" sz="3200" b="1" dirty="0" smtClean="0"/>
            </a:br>
            <a:r>
              <a:rPr lang="th-TH" sz="3200" b="1" dirty="0"/>
              <a:t> </a:t>
            </a:r>
            <a:r>
              <a:rPr lang="th-TH" sz="3200" b="1" dirty="0" smtClean="0"/>
              <a:t>                       กรณีลาออก   จ่ายร้อยละ  45  ของค่าจ้างไม่เกิน 90  วันในหนึ่งปี</a:t>
            </a:r>
            <a:br>
              <a:rPr lang="th-TH" sz="3200" b="1" dirty="0" smtClean="0"/>
            </a:br>
            <a:r>
              <a:rPr lang="th-TH" sz="3200" b="1" dirty="0" smtClean="0"/>
              <a:t>  </a:t>
            </a:r>
            <a:br>
              <a:rPr lang="th-TH" sz="3200" b="1" dirty="0" smtClean="0"/>
            </a:br>
            <a:endParaRPr lang="th-TH" sz="3200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6381327"/>
            <a:ext cx="8229600" cy="476672"/>
          </a:xfrm>
        </p:spPr>
        <p:txBody>
          <a:bodyPr>
            <a:normAutofit fontScale="92500" lnSpcReduction="20000"/>
          </a:bodyPr>
          <a:lstStyle/>
          <a:p>
            <a:endParaRPr lang="th-TH" dirty="0"/>
          </a:p>
        </p:txBody>
      </p:sp>
      <p:sp>
        <p:nvSpPr>
          <p:cNvPr id="4" name="ลูกศรขวา 3"/>
          <p:cNvSpPr/>
          <p:nvPr/>
        </p:nvSpPr>
        <p:spPr>
          <a:xfrm>
            <a:off x="2339752" y="894311"/>
            <a:ext cx="288032" cy="158425"/>
          </a:xfrm>
          <a:prstGeom prst="rightArrow">
            <a:avLst>
              <a:gd name="adj1" fmla="val 50000"/>
              <a:gd name="adj2" fmla="val 321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ลูกศรขวา 4"/>
          <p:cNvSpPr/>
          <p:nvPr/>
        </p:nvSpPr>
        <p:spPr>
          <a:xfrm>
            <a:off x="3887924" y="894312"/>
            <a:ext cx="324036" cy="158424"/>
          </a:xfrm>
          <a:prstGeom prst="rightArrow">
            <a:avLst>
              <a:gd name="adj1" fmla="val 50000"/>
              <a:gd name="adj2" fmla="val 471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ลูกศรขวา 5"/>
          <p:cNvSpPr/>
          <p:nvPr/>
        </p:nvSpPr>
        <p:spPr>
          <a:xfrm>
            <a:off x="5148064" y="870982"/>
            <a:ext cx="360040" cy="1760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ลูกศรขวา 6"/>
          <p:cNvSpPr/>
          <p:nvPr/>
        </p:nvSpPr>
        <p:spPr>
          <a:xfrm flipV="1">
            <a:off x="7452320" y="1929118"/>
            <a:ext cx="360040" cy="1685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ลูกศรขวา 7"/>
          <p:cNvSpPr/>
          <p:nvPr/>
        </p:nvSpPr>
        <p:spPr>
          <a:xfrm flipV="1">
            <a:off x="1979712" y="2433175"/>
            <a:ext cx="360040" cy="1685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ลูกศรขวา 8"/>
          <p:cNvSpPr/>
          <p:nvPr/>
        </p:nvSpPr>
        <p:spPr>
          <a:xfrm flipV="1">
            <a:off x="3203848" y="2416984"/>
            <a:ext cx="360040" cy="1685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2050" name="Picture 2" descr="C:\Users\win7\Desktop\5570000051945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0417" y="0"/>
            <a:ext cx="1943416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win7\Desktop\SalaryJa-20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373216"/>
            <a:ext cx="1440160" cy="864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882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6682754"/>
          </a:xfrm>
        </p:spPr>
        <p:txBody>
          <a:bodyPr>
            <a:normAutofit fontScale="90000"/>
          </a:bodyPr>
          <a:lstStyle/>
          <a:p>
            <a:pPr algn="l"/>
            <a:r>
              <a:rPr lang="th-TH" sz="2700" b="1" dirty="0" smtClean="0"/>
              <a:t>                                  </a:t>
            </a:r>
            <a:r>
              <a:rPr lang="th-TH" sz="4000" b="1" dirty="0" smtClean="0">
                <a:solidFill>
                  <a:srgbClr val="FF0000"/>
                </a:solidFill>
              </a:rPr>
              <a:t>สงครามนี้เรายังไม่มีอาวุธที่จะชนะมันได้</a:t>
            </a:r>
            <a:r>
              <a:rPr lang="th-TH" sz="3200" b="1" dirty="0" smtClean="0">
                <a:solidFill>
                  <a:srgbClr val="FF0000"/>
                </a:solidFill>
              </a:rPr>
              <a:t/>
            </a:r>
            <a:br>
              <a:rPr lang="th-TH" sz="3200" b="1" dirty="0" smtClean="0">
                <a:solidFill>
                  <a:srgbClr val="FF0000"/>
                </a:solidFill>
              </a:rPr>
            </a:br>
            <a:r>
              <a:rPr lang="th-TH" sz="4000" b="1" dirty="0" smtClean="0">
                <a:solidFill>
                  <a:srgbClr val="FF0000"/>
                </a:solidFill>
              </a:rPr>
              <a:t>                  แต่เรามีเกราะป้องกันได้ และเรามี</a:t>
            </a:r>
            <a:r>
              <a:rPr lang="th-TH" sz="4000" b="1" i="1" dirty="0" smtClean="0">
                <a:solidFill>
                  <a:srgbClr val="FF0000"/>
                </a:solidFill>
              </a:rPr>
              <a:t>สติ  วินัย  ใจสู้</a:t>
            </a:r>
            <a:br>
              <a:rPr lang="th-TH" sz="4000" b="1" i="1" dirty="0" smtClean="0">
                <a:solidFill>
                  <a:srgbClr val="FF0000"/>
                </a:solidFill>
              </a:rPr>
            </a:br>
            <a:r>
              <a:rPr lang="th-TH" sz="4000" b="1" dirty="0" smtClean="0">
                <a:solidFill>
                  <a:srgbClr val="FF0000"/>
                </a:solidFill>
              </a:rPr>
              <a:t>                                           เราจะต้องรอด  </a:t>
            </a:r>
            <a:r>
              <a:rPr lang="en-US" sz="4000" b="1" dirty="0" smtClean="0">
                <a:solidFill>
                  <a:srgbClr val="FF0000"/>
                </a:solidFill>
              </a:rPr>
              <a:t>!</a:t>
            </a:r>
            <a:r>
              <a:rPr lang="th-TH" sz="4000" b="1" dirty="0" smtClean="0">
                <a:solidFill>
                  <a:srgbClr val="FF0000"/>
                </a:solidFill>
              </a:rPr>
              <a:t/>
            </a:r>
            <a:br>
              <a:rPr lang="th-TH" sz="4000" b="1" dirty="0" smtClean="0">
                <a:solidFill>
                  <a:srgbClr val="FF0000"/>
                </a:solidFill>
              </a:rPr>
            </a:br>
            <a:r>
              <a:rPr lang="th-TH" sz="2700" b="1" dirty="0" smtClean="0"/>
              <a:t>1  ออกจากบ้านใส่  </a:t>
            </a:r>
            <a:r>
              <a:rPr lang="en-US" sz="2200" b="1" dirty="0" smtClean="0"/>
              <a:t>mass</a:t>
            </a:r>
            <a:r>
              <a:rPr lang="en-US" sz="2700" b="1" dirty="0" smtClean="0"/>
              <a:t>  </a:t>
            </a:r>
            <a:r>
              <a:rPr lang="th-TH" sz="2700" b="1" dirty="0" smtClean="0"/>
              <a:t>สองชั้น  และใส่ในบ้านถ้ามีคนต้องออกไปทำงาน  หรือมีผู้ป่วย</a:t>
            </a:r>
            <a:br>
              <a:rPr lang="th-TH" sz="2700" b="1" dirty="0" smtClean="0"/>
            </a:br>
            <a:r>
              <a:rPr lang="th-TH" sz="2700" b="1" dirty="0"/>
              <a:t> </a:t>
            </a:r>
            <a:r>
              <a:rPr lang="th-TH" sz="2700" b="1" dirty="0" smtClean="0"/>
              <a:t>   ติดเชื้อรอรถมารับ(ใส่ทั้งสองฝ่าย)</a:t>
            </a:r>
            <a:br>
              <a:rPr lang="th-TH" sz="2700" b="1" dirty="0" smtClean="0"/>
            </a:br>
            <a:r>
              <a:rPr lang="th-TH" sz="2700" b="1" dirty="0" smtClean="0"/>
              <a:t>2  พกแอลกอฮอล์ติดตัว บริเวณโต๊ะทำงาน  ในรถ  ในบ้าน  ล้างมือบ่อย ถึง บ่อยที่สุด</a:t>
            </a:r>
            <a:br>
              <a:rPr lang="th-TH" sz="2700" b="1" dirty="0" smtClean="0"/>
            </a:br>
            <a:r>
              <a:rPr lang="th-TH" sz="2700" b="1" dirty="0"/>
              <a:t> </a:t>
            </a:r>
            <a:r>
              <a:rPr lang="th-TH" sz="2700" b="1" dirty="0" smtClean="0"/>
              <a:t>   อยู่ในบ้านหรือที่ทำงานก็ล้างมือก่อนกินอาหาร หรือสัมผัส ใบหน้า  จมูก ตา ปาก  และหลัง</a:t>
            </a:r>
            <a:br>
              <a:rPr lang="th-TH" sz="2700" b="1" dirty="0" smtClean="0"/>
            </a:br>
            <a:r>
              <a:rPr lang="th-TH" sz="2700" b="1" dirty="0"/>
              <a:t> </a:t>
            </a:r>
            <a:r>
              <a:rPr lang="th-TH" sz="2700" b="1" dirty="0" smtClean="0"/>
              <a:t>   หยิบของที่สั่งมาส่ง ฉีดย่าฆ่าเชื้อที่ภาชนะด้วย</a:t>
            </a:r>
            <a:br>
              <a:rPr lang="th-TH" sz="2700" b="1" dirty="0" smtClean="0"/>
            </a:br>
            <a:r>
              <a:rPr lang="th-TH" sz="2700" b="1" dirty="0" smtClean="0"/>
              <a:t>3  ล้างมือก่อนและหลังเข้าร้านค้า  หรือสัมผัสธนบัตร  และจุดสัมผัสร่วม</a:t>
            </a:r>
            <a:br>
              <a:rPr lang="th-TH" sz="2700" b="1" dirty="0" smtClean="0"/>
            </a:br>
            <a:r>
              <a:rPr lang="th-TH" sz="2700" b="1" dirty="0" smtClean="0"/>
              <a:t>4  ระวังรักษาระยะห่างจากบุคคลอื่น 2  เมตร แม้แต่คนในครอบครัวที่ต้องเดินทางไปทำงาน</a:t>
            </a:r>
            <a:br>
              <a:rPr lang="th-TH" sz="2700" b="1" dirty="0" smtClean="0"/>
            </a:br>
            <a:r>
              <a:rPr lang="th-TH" sz="2700" b="1" dirty="0"/>
              <a:t> </a:t>
            </a:r>
            <a:r>
              <a:rPr lang="th-TH" sz="2700" b="1" dirty="0" smtClean="0"/>
              <a:t>   ทุกวัน  จำเป็นต้องพูดกับใคร ให้ใส่ </a:t>
            </a:r>
            <a:r>
              <a:rPr lang="en-US" sz="2200" b="1" dirty="0" smtClean="0"/>
              <a:t>mass</a:t>
            </a:r>
            <a:r>
              <a:rPr lang="en-US" sz="2700" b="1" dirty="0" smtClean="0"/>
              <a:t> </a:t>
            </a:r>
            <a:r>
              <a:rPr lang="th-TH" sz="2700" b="1" dirty="0" smtClean="0"/>
              <a:t> ทั้งสองฝ่าย ใช้เวลาพูดคุยให้น้อยที่สุด</a:t>
            </a:r>
            <a:br>
              <a:rPr lang="th-TH" sz="2700" b="1" dirty="0" smtClean="0"/>
            </a:br>
            <a:r>
              <a:rPr lang="th-TH" sz="2700" b="1" dirty="0" smtClean="0"/>
              <a:t>5  ออกกำลังกาย  ทานผักผลไม้มากขึ้น  รับประทานวิตามินซี  และ  วิตามินดีเสริม  ตากแดด</a:t>
            </a:r>
            <a:br>
              <a:rPr lang="th-TH" sz="2700" b="1" dirty="0" smtClean="0"/>
            </a:br>
            <a:r>
              <a:rPr lang="th-TH" sz="2700" b="1" dirty="0" smtClean="0"/>
              <a:t>6  </a:t>
            </a:r>
            <a:r>
              <a:rPr lang="th-TH" sz="2700" b="1" dirty="0" smtClean="0">
                <a:solidFill>
                  <a:srgbClr val="FF0000"/>
                </a:solidFill>
              </a:rPr>
              <a:t>ลงทะเบียนฉีดวัคซีน  ไม่ต้องเลือกชนิด  ให้เร็วที่สุด   *******</a:t>
            </a:r>
            <a:br>
              <a:rPr lang="th-TH" sz="2700" b="1" dirty="0" smtClean="0">
                <a:solidFill>
                  <a:srgbClr val="FF0000"/>
                </a:solidFill>
              </a:rPr>
            </a:br>
            <a:r>
              <a:rPr lang="th-TH" sz="2700" b="1" dirty="0" smtClean="0"/>
              <a:t>7  ดูแล ปกป้อง  เด็ก  คนชรา  ผู้ป่วยในครอบครัวตนเองให้ดีด้วย</a:t>
            </a:r>
            <a:br>
              <a:rPr lang="th-TH" sz="2700" b="1" dirty="0" smtClean="0"/>
            </a:br>
            <a:r>
              <a:rPr lang="th-TH" sz="2700" b="1" dirty="0" smtClean="0"/>
              <a:t>8  เผื่อแผ่ความรู้ไปให้คนอื่น  และช่วยเหลือ  คนด้วยโอกาสด้วย</a:t>
            </a:r>
            <a:br>
              <a:rPr lang="th-TH" sz="2700" b="1" dirty="0" smtClean="0"/>
            </a:br>
            <a:endParaRPr lang="th-TH" sz="2700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 flipV="1">
            <a:off x="457200" y="6126163"/>
            <a:ext cx="8229600" cy="45719"/>
          </a:xfrm>
        </p:spPr>
        <p:txBody>
          <a:bodyPr>
            <a:normAutofit fontScale="25000" lnSpcReduction="20000"/>
          </a:bodyPr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28634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59</Words>
  <Application>Microsoft Office PowerPoint</Application>
  <PresentationFormat>นำเสนอทางหน้าจอ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8</vt:i4>
      </vt:variant>
    </vt:vector>
  </HeadingPairs>
  <TitlesOfParts>
    <vt:vector size="9" baseType="lpstr">
      <vt:lpstr>ชุดรูปแบบของ Office</vt:lpstr>
      <vt:lpstr>         สิทธิประโยชน์ช่วงโรคระบาด โควิด 19  1  กรณีเจ็บป่วย      - การรับบริการทางการแพทย์     - เงินทดแทนการขาดรายได้ 2  กรณีว่างงาน     -  เหตุสุดวิสัย     -  เลิกจ้าง     -  ลาออก  </vt:lpstr>
      <vt:lpstr>                   กรณีเจ็บป่วยช่วงโรคระบาด โควิด 19 การบริการทางการแพทย์ 1.   กลุ่มเสี่ยง (มีอาการ)       ผลตรวจเป็น บวก              ใช้สิทธิ รพ ตามสิทธิ  ฟรี  (สปส จ่าย รพ ตามอัตราโควิด)              ไม่ใช่รพ ตามสิทธิ  ฟรี (รพ รัฐบาลตั้งเบิกในระบบ สปสช / รพ เอกชน ตั้งเบิก                                                     ในระบบ  ucep covid 19)            ผลตรวจเป็น ลบ               ใช้สิทธิ รพ ตามสิทธิ  ฟรี  (สปส  เหมาจ่ายให้ทุกปีอยู่แล้ว)               ไม่ใช่ รพ ตามสิทธิ   (ให้ รพ ตั้งเบิกกรณีฉุกเฉิน 72  ชั่วโมง และแจ้ง รพ                                                 ตามสิทธิ)</vt:lpstr>
      <vt:lpstr>การบริการทางการแพทย์ 2.  กลุ่มเสี่ยง (ไม่มีอาการ)      ผลตรวจเป็น บวก           ใช้สิทธิ  รพ ตามสิทธิ  ฟรี (สปส จ่าย รพ ตามอัตราโควิด)            ไม่ใช่ รพ ตามสิทธิ ฟรี ( รพ รัฐบาล ตั้งเบิกในระบบ สปสช รพ เอกชน ตั้ง                                                        เบิกในระบบ ucep covid 19)      ผลตรวจเป็น ลบ               ใช้สิทธิ รพ ตามสิทธิ  ถ้าแพทย์มีความเห็นสอบสวนโรค (สปส จ่าย รพ                                                     ตามอัตราโควิด)               ไม่ใช่  รพ ตามสิทธิ  ถ้า ผปต ขอตรวจเอง จ่ายเอง ( ถ้าแพทย์มีความ                                                     เห็นอยู่ในกลุ่มสอบสวนโรค เบิกค่าตรวจได้)      </vt:lpstr>
      <vt:lpstr> การบริการทางการแพทย์ 3 ไม่ใช่กลุ่มเสี่ยง (มีอาการ)     ผลตรวจเป็น บวก         ใช้สิทธิ  รพ ตามสิทธิ  ฟรี   (สปส จ่าย  รพ  ในอัตราโควิด)         ไม่ใช่  รพ ตามสิทธิ  ฟรี  (รพ รัฐบาล ตั้งเบิกในระบบ สปสช /  รพ เอกชน                                                            ตั้งเบิกในระบบ ucep covid 19)      ผลตรวจเป็น  ลบ              ใช้สิทธิ  รพ ตามสิทธิ  ฟรี  (สปส  จ่าย เหมาจ่ายให้ทุกปีอยู่แล้ว)           ไม่ใช้ รพ ตามสิทธิ   (ให้ รพ  ตั้งเบิกในกรณี ฉุกเฉิน 72  ชั่วโมง  และแจ้ง                                                      รพ  ตามสิทธิ) </vt:lpstr>
      <vt:lpstr>เงินทดแทนการขาดรายได้ (กรณีเจ็บป่วย)    ผลตรวจ  =  พบเชื้อ       เข้ารักษาพยาบาล       ขาดรายได้ ผปต ม 33 - ได้รับเงินทดแทนการขาดรายได้ ร้อยละ 50 ของค่าจ้าง โดยต้องใช้สิทธิลาป่วยได้รับค่าจ้างจากนายจ้างให้ครบถ้วนก่อน ผปต  ม 39  -  ได้รับเงินทดแทนการขาดรายได้ ร้อยละ 50 ของค่าจ้างอัตรา 4,800  บาท  ทั้งนี้  จ่ายตามจำนวนวันที่แพทย์สั่งไม่เกินครั้งละ 90 วัน ไม่เกิน  180 วัน/ปี  และเป็นโรคเรื้อรังไม่เกิน 365 วัน/ปี </vt:lpstr>
      <vt:lpstr>         กรณีว่างงานช่วงโรคระบาดโควิด 19 1.  เหตุสุดวิสัย  (ผปต ยังไม่ได้ออกงาน)  ผลตรวจ = เป็นลบ     แพทย์สั่งกักตัว     หยุดงาน (นายจ้างไม่จ่ายค่าจ้าง) หรือ  ภาครัฐมีคำสั่งหยุดกิจการบางส่วนหรือทั้งหมด     หยุดงาน (นายจ้างไม่จ่ายค่าจ้าง)  วิธีปฏิบัติ    1 ขอเปิดระบบว่างงานสุดวิสัย กับ  สปส (E – service บน  www.sso.go.th)    2 ให้ลูกจ้างกรอกแบบ สปส 2-01/7  นายจ้างบันทึกในระบบ  และแบบรับรองการหยุดงาน    3  ส่งเอกสารให้  สปส ภายใน 3 วันทำการ    4  สปส โอนเงินงวดแรกภายใน 5 วัน  สิทธิที่ได้รับ    ร้อยละ  50  ของค่าจ้างไม่เกิน  90  วัน </vt:lpstr>
      <vt:lpstr>2  กรณีเลิกจ้าง  และ ลาออก ผลกระทบธุรกิจ       ปิดกิจการ       เลิกจ้าง        ผปต ตกงาน หรือ นายจ้างไม่ปิดแต่ลดค่าจ้าง /สลับเวลาทำงาน/ลดสวัสดิการต่าง ๆ         ผปต       รายได้ไม่พอ        ลาออก       ผปต ตกงาน วิธีปฏิบัติ   1 นายจ้างรีบแจ้งสิ้นสภาพกรณีเลิกจ้าง  หรือลาออก ให้  สปส   2  ผปต ขึ้นทะเบียนว่างงาน empui.doe.go.th ภายใน 30  วันนับแต่วันที่ออกงาน   3  ผปต  รายงานตัว  ตามที่ระบบนัด  (เดือนละครั้ง)  ให้ตรงตามนัด   4  ระบบจะโอนเงินเข้าบัญชี  ผปต  โดยอัตโนมัติประมาณ  5 – 7 วัน จนครบ สิทธิที่ได้รับ    กรณีเลิกจ้าง  จ่ายร้อยละ  70 ของค่าจ้างไม่เกิน 200 วันในหนึ่งปี                         กรณีลาออก   จ่ายร้อยละ  45  ของค่าจ้างไม่เกิน 90  วันในหนึ่งปี    </vt:lpstr>
      <vt:lpstr>                                  สงครามนี้เรายังไม่มีอาวุธที่จะชนะมันได้                   แต่เรามีเกราะป้องกันได้ และเรามีสติ  วินัย  ใจสู้                                            เราจะต้องรอด  ! 1  ออกจากบ้านใส่  mass  สองชั้น  และใส่ในบ้านถ้ามีคนต้องออกไปทำงาน  หรือมีผู้ป่วย     ติดเชื้อรอรถมารับ(ใส่ทั้งสองฝ่าย) 2  พกแอลกอฮอล์ติดตัว บริเวณโต๊ะทำงาน  ในรถ  ในบ้าน  ล้างมือบ่อย ถึง บ่อยที่สุด     อยู่ในบ้านหรือที่ทำงานก็ล้างมือก่อนกินอาหาร หรือสัมผัส ใบหน้า  จมูก ตา ปาก  และหลัง     หยิบของที่สั่งมาส่ง ฉีดย่าฆ่าเชื้อที่ภาชนะด้วย 3  ล้างมือก่อนและหลังเข้าร้านค้า  หรือสัมผัสธนบัตร  และจุดสัมผัสร่วม 4  ระวังรักษาระยะห่างจากบุคคลอื่น 2  เมตร แม้แต่คนในครอบครัวที่ต้องเดินทางไปทำงาน     ทุกวัน  จำเป็นต้องพูดกับใคร ให้ใส่ mass  ทั้งสองฝ่าย ใช้เวลาพูดคุยให้น้อยที่สุด 5  ออกกำลังกาย  ทานผักผลไม้มากขึ้น  รับประทานวิตามินซี  และ  วิตามินดีเสริม  ตากแดด 6  ลงทะเบียนฉีดวัคซีน  ไม่ต้องเลือกชนิด  ให้เร็วที่สุด   ******* 7  ดูแล ปกป้อง  เด็ก  คนชรา  ผู้ป่วยในครอบครัวตนเองให้ดีด้วย 8  เผื่อแผ่ความรู้ไปให้คนอื่น  และช่วยเหลือ  คนด้วยโอกาสด้วย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สิทธิประโยชน์ช่วงโรคระบาดโควิด 19</dc:title>
  <dc:creator>win7</dc:creator>
  <cp:lastModifiedBy>win7</cp:lastModifiedBy>
  <cp:revision>46</cp:revision>
  <dcterms:created xsi:type="dcterms:W3CDTF">2021-05-14T06:25:07Z</dcterms:created>
  <dcterms:modified xsi:type="dcterms:W3CDTF">2021-05-14T10:50:43Z</dcterms:modified>
</cp:coreProperties>
</file>